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63"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124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 Saito" userId="47466eb5046dd00d" providerId="LiveId" clId="{9B490B81-B81D-4300-A0DE-7B68BB23F2EA}"/>
    <pc:docChg chg="custSel modSld">
      <pc:chgData name="Jun Saito" userId="47466eb5046dd00d" providerId="LiveId" clId="{9B490B81-B81D-4300-A0DE-7B68BB23F2EA}" dt="2024-08-14T01:45:54.473" v="1" actId="115"/>
      <pc:docMkLst>
        <pc:docMk/>
      </pc:docMkLst>
      <pc:sldChg chg="modSp mod">
        <pc:chgData name="Jun Saito" userId="47466eb5046dd00d" providerId="LiveId" clId="{9B490B81-B81D-4300-A0DE-7B68BB23F2EA}" dt="2024-08-14T01:45:54.473" v="1" actId="115"/>
        <pc:sldMkLst>
          <pc:docMk/>
          <pc:sldMk cId="2838728005" sldId="279"/>
        </pc:sldMkLst>
        <pc:graphicFrameChg chg="modGraphic">
          <ac:chgData name="Jun Saito" userId="47466eb5046dd00d" providerId="LiveId" clId="{9B490B81-B81D-4300-A0DE-7B68BB23F2EA}" dt="2024-08-14T01:45:54.473" v="1" actId="115"/>
          <ac:graphicFrameMkLst>
            <pc:docMk/>
            <pc:sldMk cId="2838728005" sldId="279"/>
            <ac:graphicFrameMk id="6" creationId="{BBACE3FA-5B96-0D31-18D0-657CEFD1FF6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E90775-AD8C-42FF-ADF4-2F933BD7C0CD}" type="datetimeFigureOut">
              <a:rPr kumimoji="1" lang="ja-JP" altLang="en-US" smtClean="0"/>
              <a:t>2024/10/30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2C9B8-915C-43D8-81FA-CD7B291D643E}" type="slidenum">
              <a:rPr kumimoji="1" lang="ja-JP" altLang="en-US" smtClean="0"/>
              <a:t>‹#›</a:t>
            </a:fld>
            <a:endParaRPr kumimoji="1" lang="ja-JP" altLang="en-US"/>
          </a:p>
        </p:txBody>
      </p:sp>
    </p:spTree>
    <p:extLst>
      <p:ext uri="{BB962C8B-B14F-4D97-AF65-F5344CB8AC3E}">
        <p14:creationId xmlns:p14="http://schemas.microsoft.com/office/powerpoint/2010/main" val="2313561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9E4E54C-BFA6-4A57-AD95-66446F3F4AB3}" type="datetime1">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54874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7610EB-42E6-4138-AF45-5573D7D07764}" type="datetime1">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77591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D0F05B-9B45-46AC-A6EA-6D496D547141}" type="datetime1">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472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0A48A1-401B-4040-AF23-C86B2989545B}" type="datetime1">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6092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0BE0FE-C819-4012-84FD-FF5EC77EB260}" type="datetime1">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75362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36DE98-4062-4BB1-8AB2-339F00CAEE21}" type="datetime1">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943780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C184D9A-C20C-45C6-96E1-FD19B5ECEB3B}" type="datetime1">
              <a:rPr kumimoji="1" lang="ja-JP" altLang="en-US" smtClean="0"/>
              <a:t>2024/10/30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70988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A777F6-6767-493B-9B51-0628FD56FED5}" type="datetime1">
              <a:rPr kumimoji="1" lang="ja-JP" altLang="en-US" smtClean="0"/>
              <a:t>2024/10/30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24077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B6A60-77AD-414C-8159-9F321B8E0DC6}" type="datetime1">
              <a:rPr kumimoji="1" lang="ja-JP" altLang="en-US" smtClean="0"/>
              <a:t>2024/10/30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51129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E774D73-1245-492E-84A7-CCAED4891B77}" type="datetime1">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7990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C0E0F8-DEF2-4465-8249-C9F2F7D83BCF}" type="datetime1">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206046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B5AA9-1F85-4A72-9A63-2A6C5170CD82}" type="datetime1">
              <a:rPr kumimoji="1" lang="ja-JP" altLang="en-US" smtClean="0"/>
              <a:t>2024/10/30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D2CFAB68-B97E-44C6-B903-0A221F45C963}" type="slidenum">
              <a:rPr kumimoji="1" lang="ja-JP" altLang="en-US" smtClean="0"/>
              <a:pPr/>
              <a:t>‹#›</a:t>
            </a:fld>
            <a:endParaRPr kumimoji="1" lang="ja-JP" altLang="en-US" dirty="0"/>
          </a:p>
        </p:txBody>
      </p:sp>
    </p:spTree>
    <p:extLst>
      <p:ext uri="{BB962C8B-B14F-4D97-AF65-F5344CB8AC3E}">
        <p14:creationId xmlns:p14="http://schemas.microsoft.com/office/powerpoint/2010/main" val="1201112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www.humandevelopment.va/en/risorse/documenti/oeconomicae-et-pecuniariae-quaestione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8" y="6002196"/>
            <a:ext cx="6858000" cy="877641"/>
          </a:xfrm>
        </p:spPr>
        <p:txBody>
          <a:bodyPr>
            <a:normAutofit lnSpcReduction="10000"/>
          </a:bodyPr>
          <a:lstStyle/>
          <a:p>
            <a:r>
              <a:rPr kumimoji="1" lang="en-US" altLang="ja-JP" sz="1400" dirty="0"/>
              <a:t>2024.11.16</a:t>
            </a:r>
            <a:r>
              <a:rPr kumimoji="1" lang="ja-JP" altLang="en-US" sz="1400" dirty="0"/>
              <a:t>＠真生会館</a:t>
            </a:r>
            <a:endParaRPr kumimoji="1" lang="en-US" altLang="ja-JP" sz="1400" dirty="0"/>
          </a:p>
          <a:p>
            <a:r>
              <a:rPr kumimoji="1" lang="ja-JP" altLang="en-US" sz="1400" dirty="0"/>
              <a:t>半訳：齋藤旬</a:t>
            </a:r>
            <a:endParaRPr kumimoji="1" lang="en-US" altLang="ja-JP" sz="1400" dirty="0"/>
          </a:p>
          <a:p>
            <a:r>
              <a:rPr kumimoji="1" lang="en-US" altLang="ja-JP" sz="1400" dirty="0"/>
              <a:t>2024.10.30</a:t>
            </a:r>
            <a:r>
              <a:rPr lang="ja-JP" altLang="en-US" sz="1400" dirty="0"/>
              <a:t> </a:t>
            </a:r>
            <a:r>
              <a:rPr lang="en-US" altLang="ja-JP" sz="1400" dirty="0"/>
              <a:t>rev.10g</a:t>
            </a:r>
            <a:endParaRPr kumimoji="1" lang="ja-JP" altLang="en-US" dirty="0"/>
          </a:p>
        </p:txBody>
      </p:sp>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1" y="419108"/>
            <a:ext cx="8702154" cy="1507875"/>
          </a:xfrm>
        </p:spPr>
        <p:txBody>
          <a:bodyPr anchor="ctr" anchorCtr="0">
            <a:normAutofit fontScale="90000"/>
          </a:bodyPr>
          <a:lstStyle/>
          <a:p>
            <a:pPr algn="ctr">
              <a:lnSpc>
                <a:spcPct val="100000"/>
              </a:lnSpc>
            </a:pPr>
            <a:r>
              <a:rPr kumimoji="1" lang="ja-JP" altLang="en-US"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真生会館 学び合いの会 分科会</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(2024</a:t>
            </a:r>
            <a:r>
              <a:rPr kumimoji="1" lang="ja-JP" altLang="en-US"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年</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t>
            </a:r>
            <a:br>
              <a:rPr kumimoji="1" lang="en-US" altLang="ja-JP" sz="11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ja-JP" altLang="en-US"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教皇フランシスコの思想</a:t>
            </a:r>
            <a:br>
              <a:rPr kumimoji="1" lang="en-US" altLang="ja-JP"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en-US" altLang="ja-JP" sz="1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t> </a:t>
            </a:r>
            <a:br>
              <a:rPr kumimoji="1" lang="en-US" altLang="ja-JP"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br>
            <a:r>
              <a:rPr lang="en-US" altLang="ja-JP" sz="1800" i="1" dirty="0">
                <a:effectLst/>
                <a:latin typeface="游明朝" panose="02020400000000000000" pitchFamily="18" charset="-128"/>
                <a:cs typeface="Times New Roman" panose="02020603050405020304" pitchFamily="18" charset="0"/>
                <a:hlinkClick r:id="rId3"/>
              </a:rPr>
              <a:t>Economy of Francesco</a:t>
            </a:r>
            <a:r>
              <a:rPr lang="en-US" altLang="ja-JP" sz="1800" dirty="0">
                <a:effectLst/>
                <a:latin typeface="游明朝" panose="02020400000000000000" pitchFamily="18" charset="-128"/>
                <a:cs typeface="Times New Roman" panose="02020603050405020304" pitchFamily="18" charset="0"/>
                <a:hlinkClick r:id="rId3"/>
              </a:rPr>
              <a:t> </a:t>
            </a:r>
            <a:r>
              <a:rPr lang="ja-JP" altLang="en-US" sz="1800" dirty="0">
                <a:effectLst/>
                <a:latin typeface="游明朝" panose="02020400000000000000" pitchFamily="18" charset="-128"/>
                <a:cs typeface="Times New Roman" panose="02020603050405020304" pitchFamily="18" charset="0"/>
              </a:rPr>
              <a:t>基調論文</a:t>
            </a:r>
            <a:br>
              <a:rPr lang="en-US" altLang="ja-JP" sz="1800" dirty="0">
                <a:effectLst/>
                <a:latin typeface="游明朝" panose="02020400000000000000" pitchFamily="18" charset="-128"/>
                <a:cs typeface="Times New Roman" panose="02020603050405020304" pitchFamily="18" charset="0"/>
              </a:rPr>
            </a:b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Oeconomicae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et </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pecuniariae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quaestiones</a:t>
            </a: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100" b="1" dirty="0">
                <a:effectLst/>
                <a:ea typeface="游明朝" panose="02020400000000000000" pitchFamily="18" charset="-128"/>
                <a:cs typeface="Times New Roman" panose="02020603050405020304" pitchFamily="18" charset="0"/>
              </a:rPr>
              <a:t>現行経済金融の様々な問題点</a:t>
            </a:r>
            <a:br>
              <a:rPr lang="en-US"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en-US" altLang="ja-JP" sz="1200" b="1" i="1" dirty="0">
                <a:effectLst/>
                <a:latin typeface="游明朝" panose="02020400000000000000" pitchFamily="18" charset="-128"/>
                <a:cs typeface="Times New Roman" panose="02020603050405020304" pitchFamily="18" charset="0"/>
              </a:rPr>
              <a:t>Considerations for an Ethical Discernment Regarding Some Aspects of the Present Economic-Financial System</a:t>
            </a:r>
            <a:br>
              <a:rPr lang="en-US" altLang="ja-JP" sz="1200" b="1" i="1" dirty="0">
                <a:effectLst/>
                <a:latin typeface="游明朝" panose="02020400000000000000" pitchFamily="18" charset="-128"/>
                <a:cs typeface="Times New Roman" panose="02020603050405020304" pitchFamily="18" charset="0"/>
              </a:rPr>
            </a:b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現行経済金融システムの諸相に関し</a:t>
            </a:r>
            <a:r>
              <a:rPr lang="en-US"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an ethical discernment</a:t>
            </a: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するための様々な約因</a:t>
            </a:r>
            <a:br>
              <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全</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34</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節を</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回に分けて精読</a:t>
            </a:r>
            <a:endParaRPr kumimoji="1" lang="ja-JP" altLang="en-US" sz="5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85295" y="4106969"/>
            <a:ext cx="9217754" cy="1567096"/>
          </a:xfrm>
          <a:prstGeom prst="rect">
            <a:avLst/>
          </a:prstGeom>
          <a:noFill/>
        </p:spPr>
        <p:txBody>
          <a:bodyPr wrap="square" rtlCol="0">
            <a:spAutoFit/>
          </a:bodyPr>
          <a:lstStyle/>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今の時代を生きる私達は、それぞれの人間ペルソナの限られた</a:t>
            </a:r>
            <a:r>
              <a:rPr kumimoji="1" lang="en-US" altLang="ja-JP"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vision</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しか示していない</a:t>
            </a:r>
            <a:endParaRPr lang="en-US" altLang="ja-JP" sz="10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a:t>
            </a:r>
            <a:r>
              <a:rPr lang="ja-JP" altLang="en-US" sz="1100" dirty="0">
                <a:effectLst/>
                <a:latin typeface="Arial Narrow" panose="020B0606020202030204" pitchFamily="34" charset="0"/>
                <a:ea typeface="HG丸ｺﾞｼｯｸM-PRO" panose="020F0600000000000000" pitchFamily="50" charset="-128"/>
                <a:cs typeface="Times New Roman" panose="02020603050405020304" pitchFamily="18" charset="0"/>
              </a:rPr>
              <a:t>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それぞれの人間ペルソナによる或る自発的率先が、何よりも求められている</a:t>
            </a:r>
            <a:endParaRPr lang="en-US" altLang="ja-JP" sz="12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marR="0" lvl="0" indent="0" defTabSz="457200" rtl="0" eaLnBrk="1" fontAlgn="auto" latinLnBrk="0" hangingPunct="1">
              <a:lnSpc>
                <a:spcPts val="1500"/>
              </a:lnSpc>
              <a:spcBef>
                <a:spcPts val="0"/>
              </a:spcBef>
              <a:spcAft>
                <a:spcPts val="1000"/>
              </a:spcAft>
              <a:buClrTx/>
              <a:buSzTx/>
              <a:buFontTx/>
              <a:buNone/>
              <a:tabLst/>
              <a:defRPr/>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2" y="5354060"/>
            <a:ext cx="9144000" cy="55153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a:hlinkClick r:id="rId4"/>
            <a:extLst>
              <a:ext uri="{FF2B5EF4-FFF2-40B4-BE49-F238E27FC236}">
                <a16:creationId xmlns:a16="http://schemas.microsoft.com/office/drawing/2014/main" id="{96888487-26D1-E969-F201-A85222FA6C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61" y="2582919"/>
            <a:ext cx="2428329" cy="132343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B1944767-BA8D-3D1A-9A11-A2EB20010A07}"/>
              </a:ext>
            </a:extLst>
          </p:cNvPr>
          <p:cNvSpPr txBox="1"/>
          <p:nvPr/>
        </p:nvSpPr>
        <p:spPr>
          <a:xfrm>
            <a:off x="2494840" y="2709920"/>
            <a:ext cx="6649160" cy="1077218"/>
          </a:xfrm>
          <a:prstGeom prst="rect">
            <a:avLst/>
          </a:prstGeom>
          <a:noFill/>
        </p:spPr>
        <p:txBody>
          <a:bodyPr wrap="square" rtlCol="0">
            <a:spAutoFit/>
          </a:bodyPr>
          <a:lstStyle/>
          <a:p>
            <a:r>
              <a:rPr kumimoji="1" lang="ja-JP" altLang="en-US" sz="1600" dirty="0"/>
              <a:t>第</a:t>
            </a:r>
            <a:r>
              <a:rPr kumimoji="1" lang="en-US" altLang="ja-JP" sz="1600" dirty="0"/>
              <a:t>1</a:t>
            </a:r>
            <a:r>
              <a:rPr kumimoji="1" lang="ja-JP" altLang="en-US" sz="1600" dirty="0"/>
              <a:t>章「はじめに」</a:t>
            </a:r>
            <a:r>
              <a:rPr kumimoji="1" lang="en-US" altLang="ja-JP" sz="1600" dirty="0"/>
              <a:t>								</a:t>
            </a:r>
            <a:r>
              <a:rPr kumimoji="1" lang="ja-JP" altLang="en-US" sz="1600" dirty="0"/>
              <a:t>第</a:t>
            </a:r>
            <a:r>
              <a:rPr kumimoji="1" lang="en-US" altLang="ja-JP" sz="1600" dirty="0"/>
              <a:t>1</a:t>
            </a:r>
            <a:r>
              <a:rPr kumimoji="1" lang="ja-JP" altLang="en-US" sz="1600" dirty="0"/>
              <a:t>節～第</a:t>
            </a:r>
            <a:r>
              <a:rPr kumimoji="1" lang="en-US" altLang="ja-JP" sz="1600" dirty="0"/>
              <a:t>6</a:t>
            </a:r>
            <a:r>
              <a:rPr kumimoji="1" lang="ja-JP" altLang="en-US" sz="1600" dirty="0"/>
              <a:t>節</a:t>
            </a:r>
            <a:endParaRPr kumimoji="1" lang="en-US" altLang="ja-JP" sz="1600" dirty="0"/>
          </a:p>
          <a:p>
            <a:r>
              <a:rPr kumimoji="1" lang="ja-JP" altLang="en-US" sz="1600" dirty="0"/>
              <a:t>第</a:t>
            </a:r>
            <a:r>
              <a:rPr kumimoji="1" lang="en-US" altLang="ja-JP" sz="1600" dirty="0"/>
              <a:t>2</a:t>
            </a:r>
            <a:r>
              <a:rPr kumimoji="1" lang="ja-JP" altLang="en-US" sz="1600" dirty="0"/>
              <a:t>章「根本となる様々な約因」</a:t>
            </a:r>
            <a:r>
              <a:rPr kumimoji="1" lang="en-US" altLang="ja-JP" sz="1600" dirty="0"/>
              <a:t>					</a:t>
            </a:r>
            <a:r>
              <a:rPr kumimoji="1" lang="ja-JP" altLang="en-US" sz="1600" dirty="0"/>
              <a:t>第</a:t>
            </a:r>
            <a:r>
              <a:rPr kumimoji="1" lang="en-US" altLang="ja-JP" sz="1600" dirty="0"/>
              <a:t>7</a:t>
            </a:r>
            <a:r>
              <a:rPr kumimoji="1" lang="ja-JP" altLang="en-US" sz="1600" dirty="0"/>
              <a:t>節～第</a:t>
            </a:r>
            <a:r>
              <a:rPr kumimoji="1" lang="en-US" altLang="ja-JP" sz="1600" dirty="0"/>
              <a:t>17</a:t>
            </a:r>
            <a:r>
              <a:rPr kumimoji="1" lang="ja-JP" altLang="en-US" sz="1600" dirty="0"/>
              <a:t>節</a:t>
            </a:r>
            <a:endParaRPr kumimoji="1" lang="en-US" altLang="ja-JP" sz="1600" dirty="0"/>
          </a:p>
          <a:p>
            <a:r>
              <a:rPr kumimoji="1" lang="ja-JP" altLang="en-US" sz="1600" dirty="0"/>
              <a:t>第</a:t>
            </a:r>
            <a:r>
              <a:rPr kumimoji="1" lang="en-US" altLang="ja-JP" sz="1600" dirty="0"/>
              <a:t>3</a:t>
            </a:r>
            <a:r>
              <a:rPr kumimoji="1" lang="ja-JP" altLang="en-US" sz="1600" dirty="0"/>
              <a:t>章「現行の文脈に関して解明された幾つかの事柄」</a:t>
            </a:r>
            <a:r>
              <a:rPr kumimoji="1" lang="en-US" altLang="ja-JP" sz="1600" dirty="0"/>
              <a:t>	</a:t>
            </a:r>
            <a:r>
              <a:rPr kumimoji="1" lang="ja-JP" altLang="en-US" sz="1600" dirty="0"/>
              <a:t>第</a:t>
            </a:r>
            <a:r>
              <a:rPr kumimoji="1" lang="en-US" altLang="ja-JP" sz="1600" dirty="0"/>
              <a:t>18</a:t>
            </a:r>
            <a:r>
              <a:rPr kumimoji="1" lang="ja-JP" altLang="en-US" sz="1600" dirty="0"/>
              <a:t>節～第</a:t>
            </a:r>
            <a:r>
              <a:rPr kumimoji="1" lang="en-US" altLang="ja-JP" sz="1600" dirty="0"/>
              <a:t>33</a:t>
            </a:r>
            <a:r>
              <a:rPr kumimoji="1" lang="ja-JP" altLang="en-US" sz="1600" dirty="0"/>
              <a:t>節</a:t>
            </a:r>
            <a:endParaRPr kumimoji="1" lang="en-US" altLang="ja-JP" sz="1600" dirty="0"/>
          </a:p>
          <a:p>
            <a:r>
              <a:rPr kumimoji="1" lang="ja-JP" altLang="en-US" sz="1600" dirty="0"/>
              <a:t>第</a:t>
            </a:r>
            <a:r>
              <a:rPr kumimoji="1" lang="en-US" altLang="ja-JP" sz="1600" dirty="0"/>
              <a:t>4</a:t>
            </a:r>
            <a:r>
              <a:rPr kumimoji="1" lang="ja-JP" altLang="en-US" sz="1600" dirty="0"/>
              <a:t>章「結論」</a:t>
            </a:r>
            <a:r>
              <a:rPr kumimoji="1" lang="en-US" altLang="ja-JP" sz="1600" dirty="0"/>
              <a:t>									</a:t>
            </a:r>
            <a:r>
              <a:rPr kumimoji="1" lang="ja-JP" altLang="en-US" sz="1600" dirty="0"/>
              <a:t>第</a:t>
            </a:r>
            <a:r>
              <a:rPr kumimoji="1" lang="en-US" altLang="ja-JP" sz="1600" dirty="0"/>
              <a:t>34</a:t>
            </a:r>
            <a:r>
              <a:rPr kumimoji="1" lang="ja-JP" altLang="en-US" sz="1600" dirty="0"/>
              <a:t>節</a:t>
            </a:r>
          </a:p>
        </p:txBody>
      </p:sp>
      <p:sp>
        <p:nvSpPr>
          <p:cNvPr id="6" name="テキスト ボックス 5">
            <a:extLst>
              <a:ext uri="{FF2B5EF4-FFF2-40B4-BE49-F238E27FC236}">
                <a16:creationId xmlns:a16="http://schemas.microsoft.com/office/drawing/2014/main" id="{712D5A2D-A355-5D02-8A31-FAC1035A6B66}"/>
              </a:ext>
            </a:extLst>
          </p:cNvPr>
          <p:cNvSpPr txBox="1"/>
          <p:nvPr/>
        </p:nvSpPr>
        <p:spPr>
          <a:xfrm>
            <a:off x="3426942" y="4754853"/>
            <a:ext cx="5738750"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経済と金融の形而下代行者が、倫理に関する見当識 </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(bearings)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をどう持てば良いのか、</a:t>
            </a:r>
            <a:endPar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詳しく具体的に示して欲しいという要望が、彼ら全員から益々多く寄せられている。</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4CCE2221-6B42-2175-7A83-7C587C60E37E}"/>
              </a:ext>
            </a:extLst>
          </p:cNvPr>
          <p:cNvSpPr txBox="1"/>
          <p:nvPr/>
        </p:nvSpPr>
        <p:spPr>
          <a:xfrm>
            <a:off x="3426942" y="5105718"/>
            <a:ext cx="5775620"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lawfulness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（形而上法的正当性）且つ</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no intention of tax avoidance(</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税金逃れの意図無し</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p>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である</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business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には、国家は課税出来ない。</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729AEA02-1E93-D283-FE61-58D352E519FC}"/>
              </a:ext>
            </a:extLst>
          </p:cNvPr>
          <p:cNvSpPr txBox="1"/>
          <p:nvPr/>
        </p:nvSpPr>
        <p:spPr>
          <a:xfrm>
            <a:off x="3064476" y="5354060"/>
            <a:ext cx="6079524" cy="577081"/>
          </a:xfrm>
          <a:prstGeom prst="rect">
            <a:avLst/>
          </a:prstGeom>
          <a:noFill/>
        </p:spPr>
        <p:txBody>
          <a:bodyPr wrap="square" rtlCol="0">
            <a:spAutoFit/>
          </a:bodyPr>
          <a:lstStyle/>
          <a:p>
            <a:r>
              <a:rPr kumimoji="1" lang="ja-JP" altLang="en-US" sz="1050" dirty="0"/>
              <a:t>無冠詞</a:t>
            </a:r>
            <a:r>
              <a:rPr kumimoji="1" lang="en-US" altLang="ja-JP" sz="1050" dirty="0"/>
              <a:t>reality</a:t>
            </a:r>
            <a:r>
              <a:rPr kumimoji="1" lang="ja-JP" altLang="en-US" sz="1050" dirty="0"/>
              <a:t>においては、私達 </a:t>
            </a:r>
            <a:r>
              <a:rPr kumimoji="1" lang="en-US" altLang="ja-JP" sz="1050" dirty="0"/>
              <a:t>every one</a:t>
            </a:r>
            <a:r>
              <a:rPr kumimoji="1" lang="ja-JP" altLang="en-US" sz="1050" dirty="0"/>
              <a:t>が、特に、一人一人全ての</a:t>
            </a:r>
            <a:r>
              <a:rPr kumimoji="1" lang="en-US" altLang="ja-JP" sz="1050" dirty="0"/>
              <a:t>one</a:t>
            </a:r>
            <a:r>
              <a:rPr kumimoji="1" lang="ja-JP" altLang="en-US" sz="1050" dirty="0"/>
              <a:t>が孤独に留まらなければ、多くのことを成し遂げることができる。市民社会から創出される数多くの</a:t>
            </a:r>
            <a:r>
              <a:rPr kumimoji="1" lang="en-US" altLang="ja-JP" sz="1050" dirty="0"/>
              <a:t>associations</a:t>
            </a:r>
            <a:r>
              <a:rPr kumimoji="1" lang="ja-JP" altLang="en-US" sz="1050" dirty="0"/>
              <a:t>は、この意味で、不可欠な意識と社会的応答責任の宝庫を典型的に表している。</a:t>
            </a:r>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3246D554-7785-4AD4-8B7D-2D9258F83CF4}"/>
              </a:ext>
            </a:extLst>
          </p:cNvPr>
          <p:cNvSpPr>
            <a:spLocks noGrp="1"/>
          </p:cNvSpPr>
          <p:nvPr>
            <p:ph type="sldNum" sz="quarter" idx="12"/>
          </p:nvPr>
        </p:nvSpPr>
        <p:spPr/>
        <p:txBody>
          <a:bodyPr/>
          <a:lstStyle/>
          <a:p>
            <a:fld id="{D2CFAB68-B97E-44C6-B903-0A221F45C963}" type="slidenum">
              <a:rPr kumimoji="1" lang="ja-JP" altLang="en-US" smtClean="0"/>
              <a:t>2</a:t>
            </a:fld>
            <a:endParaRPr kumimoji="1" lang="ja-JP" altLang="en-US" dirty="0"/>
          </a:p>
        </p:txBody>
      </p:sp>
      <p:graphicFrame>
        <p:nvGraphicFramePr>
          <p:cNvPr id="3" name="表 2">
            <a:extLst>
              <a:ext uri="{FF2B5EF4-FFF2-40B4-BE49-F238E27FC236}">
                <a16:creationId xmlns:a16="http://schemas.microsoft.com/office/drawing/2014/main" id="{FBD4DD5F-93E2-B640-A407-199541971539}"/>
              </a:ext>
            </a:extLst>
          </p:cNvPr>
          <p:cNvGraphicFramePr>
            <a:graphicFrameLocks noGrp="1"/>
          </p:cNvGraphicFramePr>
          <p:nvPr>
            <p:extLst>
              <p:ext uri="{D42A27DB-BD31-4B8C-83A1-F6EECF244321}">
                <p14:modId xmlns:p14="http://schemas.microsoft.com/office/powerpoint/2010/main" val="3034068900"/>
              </p:ext>
            </p:extLst>
          </p:nvPr>
        </p:nvGraphicFramePr>
        <p:xfrm>
          <a:off x="0" y="68795"/>
          <a:ext cx="9144000" cy="6789205"/>
        </p:xfrm>
        <a:graphic>
          <a:graphicData uri="http://schemas.openxmlformats.org/drawingml/2006/table">
            <a:tbl>
              <a:tblPr firstRow="1" firstCol="1" bandRow="1"/>
              <a:tblGrid>
                <a:gridCol w="3503778">
                  <a:extLst>
                    <a:ext uri="{9D8B030D-6E8A-4147-A177-3AD203B41FA5}">
                      <a16:colId xmlns:a16="http://schemas.microsoft.com/office/drawing/2014/main" val="2329478962"/>
                    </a:ext>
                  </a:extLst>
                </a:gridCol>
                <a:gridCol w="5640222">
                  <a:extLst>
                    <a:ext uri="{9D8B030D-6E8A-4147-A177-3AD203B41FA5}">
                      <a16:colId xmlns:a16="http://schemas.microsoft.com/office/drawing/2014/main" val="740449554"/>
                    </a:ext>
                  </a:extLst>
                </a:gridCol>
              </a:tblGrid>
              <a:tr h="555934">
                <a:tc>
                  <a:txBody>
                    <a:bodyPr/>
                    <a:lstStyle/>
                    <a:p>
                      <a:pPr algn="just">
                        <a:lnSpc>
                          <a:spcPts val="1200"/>
                        </a:lnSpc>
                      </a:pPr>
                      <a:r>
                        <a:rPr lang="en-US" sz="900" b="1" i="1" kern="100" dirty="0">
                          <a:effectLst/>
                          <a:latin typeface="游明朝" panose="02020400000000000000" pitchFamily="18" charset="-128"/>
                          <a:ea typeface="游明朝" panose="02020400000000000000" pitchFamily="18" charset="-128"/>
                          <a:cs typeface="Times New Roman" panose="02020603050405020304" pitchFamily="18" charset="0"/>
                        </a:rPr>
                        <a:t>IV. Conclusion</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900" b="1" i="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900" kern="100" dirty="0">
                          <a:effectLst/>
                          <a:latin typeface="游明朝" panose="02020400000000000000" pitchFamily="18" charset="-128"/>
                          <a:ea typeface="游明朝" panose="02020400000000000000" pitchFamily="18" charset="-128"/>
                          <a:cs typeface="Times New Roman" panose="02020603050405020304" pitchFamily="18" charset="0"/>
                        </a:rPr>
                        <a:t>34. In front of the massiveness and pervasiveness of today’s economic-financial systems, we could be tempted to abandon ourselves to cynicism, and to think that with our poor forces we can do very little.  </a:t>
                      </a:r>
                      <a:r>
                        <a:rPr lang="en-US" sz="9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In reality, every one of us can do so much, especially if one does not remain alone.</a:t>
                      </a:r>
                      <a:endParaRPr 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b="1" kern="100" dirty="0">
                          <a:effectLst/>
                          <a:latin typeface="游明朝" panose="02020400000000000000" pitchFamily="18" charset="-128"/>
                          <a:ea typeface="游明朝" panose="02020400000000000000" pitchFamily="18" charset="-128"/>
                          <a:cs typeface="Times New Roman" panose="02020603050405020304" pitchFamily="18" charset="0"/>
                        </a:rPr>
                        <a:t>IV. </a:t>
                      </a:r>
                      <a:r>
                        <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rPr>
                        <a:t>結論</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34.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巨大で広範な現行経済金融システムを前にして、私達は冷笑的な懐疑に陥り、私達の貧弱な力でできることは殆ど無いと考えてしまいがちです。しかしながら</a:t>
                      </a:r>
                      <a:r>
                        <a:rPr lang="ja-JP"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無冠詞</a:t>
                      </a:r>
                      <a:r>
                        <a:rPr lang="en-US"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reality</a:t>
                      </a:r>
                      <a:r>
                        <a:rPr lang="ja-JP"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においては、私達</a:t>
                      </a:r>
                      <a:r>
                        <a:rPr lang="en-US"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 every one</a:t>
                      </a:r>
                      <a:r>
                        <a:rPr lang="ja-JP"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が、特に、一人一人全ての</a:t>
                      </a:r>
                      <a:r>
                        <a:rPr lang="en-US"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a:t>
                      </a:r>
                      <a:r>
                        <a:rPr lang="ja-JP"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が孤独に留まらなければ、多くのことを成し遂げることができるのです。</a:t>
                      </a:r>
                      <a:endParaRPr lang="ja-JP" sz="11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67030502"/>
                  </a:ext>
                </a:extLst>
              </a:tr>
              <a:tr h="846144">
                <a:tc>
                  <a:txBody>
                    <a:bodyPr/>
                    <a:lstStyle/>
                    <a:p>
                      <a:pPr algn="just">
                        <a:lnSpc>
                          <a:spcPts val="1200"/>
                        </a:lnSpc>
                      </a:pPr>
                      <a:r>
                        <a:rPr lang="en-US" sz="9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Numerous associations emerging from civil society represent in this sense a reservoir of consciousness, and social responsibility, of which we cannot do without.  </a:t>
                      </a:r>
                      <a:r>
                        <a:rPr lang="en-US" sz="900" kern="100" dirty="0">
                          <a:effectLst/>
                          <a:latin typeface="游明朝" panose="02020400000000000000" pitchFamily="18" charset="-128"/>
                          <a:ea typeface="游明朝" panose="02020400000000000000" pitchFamily="18" charset="-128"/>
                          <a:cs typeface="Times New Roman" panose="02020603050405020304" pitchFamily="18" charset="0"/>
                        </a:rPr>
                        <a:t>Today as never before we are all called, as sentinels, to watch over genuine life and to make ourselves catalysts of a new social behavior, shaping our actions to the search for the common good, and establishing it on the sound principles of solidarity and subsidiarity.</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市民社会から創出される数多くの</a:t>
                      </a:r>
                      <a:r>
                        <a:rPr lang="en-US"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associations [</a:t>
                      </a:r>
                      <a:r>
                        <a:rPr lang="ja-JP"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42]</a:t>
                      </a:r>
                      <a:r>
                        <a:rPr lang="ja-JP" sz="10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は、この意味で、不可欠な意識と社会的応答責任の宝庫を典型的に表しています。</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今日、私達はかつてないほど、警戒歩哨として本物の生命を見守り、新しい社会行動の触媒となり、共通善探求に向けて行動を形作り、</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solidarity and subsidiarity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の健全な諸原則に基づいて該共通善をシッカリと確立するよう召命を受けています。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9690"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42]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本論考サブタイトルにある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considerations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（様々な約因）と、この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numerous associations emerging from civil society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とは、同じことを意味していると言える。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84504166"/>
                  </a:ext>
                </a:extLst>
              </a:tr>
              <a:tr h="701039">
                <a:tc>
                  <a:txBody>
                    <a:bodyPr/>
                    <a:lstStyle/>
                    <a:p>
                      <a:pPr algn="just">
                        <a:lnSpc>
                          <a:spcPts val="1200"/>
                        </a:lnSpc>
                      </a:pPr>
                      <a:r>
                        <a:rPr lang="en-US" sz="900" kern="100" dirty="0">
                          <a:effectLst/>
                          <a:latin typeface="游明朝" panose="02020400000000000000" pitchFamily="18" charset="-128"/>
                          <a:ea typeface="游明朝" panose="02020400000000000000" pitchFamily="18" charset="-128"/>
                          <a:cs typeface="Times New Roman" panose="02020603050405020304" pitchFamily="18" charset="0"/>
                        </a:rPr>
                        <a:t>Every gesture of our liberty, even if it appears fragile and insignificant, if it is really directed towards the authentic good, rests on Him who is the good Lord of history and becomes part of a buoyancy that exceeds our poor forces, uniting indissolubly all the actions of good will in a web that unites heaven and earth, which is a true instrument of the humanization of each person, and the world as a whole.  This is all that we need for living well and for nourishing a hope that may be at the height of our dignity as human persons.</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私達の形而下自由に基づく行いは全て、どれだけ脆弱で取るに足らないものに見えようとも、もし本当に本物の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に向けられているのならば、歴史の善なる主である神に依拠して私達の貧弱な力を凌駕する浮力の一部となり、天と地を結びつける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web</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の中で全ての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good will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の行為を不可分に一つに結びつけ、この形而下全体と</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とを真に人間化する手段となります。これが、私達がよく生き、</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human persons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としての尊厳の高みにある希望を祈り育むために必要なことの全てです。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587177231"/>
                  </a:ext>
                </a:extLst>
              </a:tr>
              <a:tr h="1571669">
                <a:tc>
                  <a:txBody>
                    <a:bodyPr/>
                    <a:lstStyle/>
                    <a:p>
                      <a:pPr algn="just">
                        <a:lnSpc>
                          <a:spcPts val="1200"/>
                        </a:lnSpc>
                      </a:pPr>
                      <a:r>
                        <a:rPr lang="en-US" sz="900" kern="100" dirty="0">
                          <a:effectLst/>
                          <a:latin typeface="游明朝" panose="02020400000000000000" pitchFamily="18" charset="-128"/>
                          <a:ea typeface="游明朝" panose="02020400000000000000" pitchFamily="18" charset="-128"/>
                          <a:cs typeface="Times New Roman" panose="02020603050405020304" pitchFamily="18" charset="0"/>
                        </a:rPr>
                        <a:t>The Church, Mother and Teacher, aware of having received in gift an undeserved deposit, offers to the men and women of all times the resources for a dependable hope.  Mary, Mother of God made man for us, may take our hearts in hand and guide them in the wise building of that good that her Son Jesus, through his humanity made new by the Holy Spirit, has come to inaugurate for the salvation of the world.</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母であり教師である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 Church</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an undeserved deposit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43]</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を贈与として受けとったことに気づき、あらゆる時代の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men and women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に信頼できる希望の源の一つを提供します。祈りましょう。私達のために人となられた神、その母聖マリア、どうか、私達の心を掌握してください。御子イエスは、聖霊によって新たにされた御自身の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humanity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を通して、この形而下界の救済を始めるために来られました。この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を、智慧をもって構築できるように、私達をお導きくださいますように。</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9690"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43]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an undeserved deposit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不相応な預かり物ととれば「現行経済金融システム」を意味し、不相応な手付金ととれば「問題解決策を探索するよう依頼があった」ということを意味しているのだろう。何れにせよ「信頼できる希望の源の一つ」は本論考そのものを意味していることになる。なお西洋の教会では教会バザー開催の数ヶ月前から「</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deposit or gift?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書いた大きな段ボール箱を置いて、バザーで販売する品物を収集することがある。供託品として売上金の何割かは供託者がとる品物なのか、無償贈与品で売上金は全て寄附されるものなのか。この様な「経済」もあると気づかせる仕掛けかもしれない。</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47749336"/>
                  </a:ext>
                </a:extLst>
              </a:tr>
              <a:tr h="555934">
                <a:tc>
                  <a:txBody>
                    <a:bodyPr/>
                    <a:lstStyle/>
                    <a:p>
                      <a:pPr algn="just">
                        <a:lnSpc>
                          <a:spcPts val="1200"/>
                        </a:lnSpc>
                      </a:pPr>
                      <a:r>
                        <a:rPr lang="en-US" sz="900" i="1" kern="100" dirty="0">
                          <a:effectLst/>
                          <a:latin typeface="游明朝" panose="02020400000000000000" pitchFamily="18" charset="-128"/>
                          <a:ea typeface="游明朝" panose="02020400000000000000" pitchFamily="18" charset="-128"/>
                          <a:cs typeface="Times New Roman" panose="02020603050405020304" pitchFamily="18" charset="0"/>
                        </a:rPr>
                        <a:t>The Sovereign Pontiff Francis, at the Audience granted to the undersigned Secretary of the Congregation for the Doctrine of the Faith, has approved these Considerations adopted in the Ordinary Session of this Dicastery and ordered its publication.</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900" i="1" kern="100" dirty="0">
                          <a:effectLst/>
                          <a:latin typeface="游明朝" panose="02020400000000000000" pitchFamily="18" charset="-128"/>
                          <a:ea typeface="游明朝" panose="02020400000000000000" pitchFamily="18" charset="-128"/>
                          <a:cs typeface="Times New Roman" panose="02020603050405020304" pitchFamily="18" charset="0"/>
                        </a:rPr>
                        <a:t>Rome, January 6, 2018, the Solemnity of the Epiphany of the Lord.</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教皇主権座にある教皇フランシスコは、教理庁長官による説明朗読会議の席で、高次統合人類発展市民評議会の通常セッションで採択されたこれら様々な約因を、承認した。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ローマ、</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2018</a:t>
                      </a: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日、主の御公現の主日</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649" marR="32649" marT="25696" marB="256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79854124"/>
                  </a:ext>
                </a:extLst>
              </a:tr>
            </a:tbl>
          </a:graphicData>
        </a:graphic>
      </p:graphicFrame>
    </p:spTree>
    <p:extLst>
      <p:ext uri="{BB962C8B-B14F-4D97-AF65-F5344CB8AC3E}">
        <p14:creationId xmlns:p14="http://schemas.microsoft.com/office/powerpoint/2010/main" val="40553857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9422</TotalTime>
  <Words>1450</Words>
  <Application>Microsoft Office PowerPoint</Application>
  <PresentationFormat>画面に合わせる (4:3)</PresentationFormat>
  <Paragraphs>44</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游ゴシック</vt:lpstr>
      <vt:lpstr>游ゴシック Light</vt:lpstr>
      <vt:lpstr>游明朝</vt:lpstr>
      <vt:lpstr>Arial</vt:lpstr>
      <vt:lpstr>Arial Narrow</vt:lpstr>
      <vt:lpstr>Calibri</vt:lpstr>
      <vt:lpstr>Calibri Light</vt:lpstr>
      <vt:lpstr>Office テーマ</vt:lpstr>
      <vt:lpstr>真生会館 学び合いの会 分科会(2024年) 教皇フランシスコの思想   Economy of Francesco 基調論文 “Oeconomicae et pecuniariae quaestiones”現行経済金融の様々な問題点 Considerations for an Ethical Discernment Regarding Some Aspects of the Present Economic-Financial System 現行経済金融システムの諸相に関しan ethical discernmentするための様々な約因 全34節を5回に分けて精読</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真生会館 学び合いの会 分科会 教皇フランシスコの思想   第四回PM大会 to dream and work together through solidarity and subsidiarity  in order to build a better society and emerge better from the Covid-19 pandemic.</dc:title>
  <dc:creator>Saito Jun</dc:creator>
  <cp:lastModifiedBy>Jun Saito</cp:lastModifiedBy>
  <cp:revision>25</cp:revision>
  <dcterms:created xsi:type="dcterms:W3CDTF">2022-02-25T09:22:14Z</dcterms:created>
  <dcterms:modified xsi:type="dcterms:W3CDTF">2024-10-30T07:15:54Z</dcterms:modified>
</cp:coreProperties>
</file>